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5" r:id="rId4"/>
    <p:sldId id="306" r:id="rId5"/>
    <p:sldId id="308" r:id="rId6"/>
    <p:sldId id="312" r:id="rId7"/>
    <p:sldId id="311" r:id="rId8"/>
    <p:sldId id="309" r:id="rId9"/>
    <p:sldId id="310" r:id="rId10"/>
    <p:sldId id="295" r:id="rId11"/>
    <p:sldId id="304" r:id="rId12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entury Gothic" panose="020B050202020202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font" Target="fonts/font9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586733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625498"/>
            <a:ext cx="3113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SCHEMAS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(Syntax)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92612" y="3687052"/>
            <a:ext cx="803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400" dirty="0" smtClean="0">
                <a:latin typeface="+mj-lt"/>
              </a:rPr>
              <a:t>CREATE SCHEMA </a:t>
            </a:r>
            <a:r>
              <a:rPr lang="en-US" sz="2400" dirty="0" err="1" smtClean="0">
                <a:latin typeface="+mj-lt"/>
              </a:rPr>
              <a:t>testschema</a:t>
            </a:r>
            <a:r>
              <a:rPr lang="en-US" sz="2400" dirty="0" smtClean="0">
                <a:latin typeface="+mj-lt"/>
              </a:rPr>
              <a:t>;</a:t>
            </a:r>
            <a:endParaRPr 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7497" y="1351809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 </a:t>
            </a:r>
            <a:r>
              <a:rPr lang="en-US" i="1" dirty="0"/>
              <a:t>schema</a:t>
            </a:r>
            <a:r>
              <a:rPr lang="en-US" dirty="0"/>
              <a:t> is a collection of database objects </a:t>
            </a:r>
            <a:r>
              <a:rPr lang="en-US" dirty="0" smtClean="0"/>
              <a:t>associated </a:t>
            </a:r>
            <a:r>
              <a:rPr lang="en-US" dirty="0"/>
              <a:t>with one particular database</a:t>
            </a:r>
            <a:r>
              <a:rPr lang="en-US" dirty="0" smtClean="0"/>
              <a:t>.</a:t>
            </a:r>
          </a:p>
          <a:p>
            <a:pPr algn="ctr"/>
            <a:r>
              <a:rPr lang="en-US" dirty="0"/>
              <a:t>You may have one or multiple schemas in a database.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406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586733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379275"/>
            <a:ext cx="3113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EXPLAIN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(Syntax)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38600" y="2677372"/>
            <a:ext cx="8031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dirty="0">
                <a:latin typeface="+mj-lt"/>
              </a:rPr>
              <a:t>EXPLAIN [ VERBOSE ] </a:t>
            </a:r>
            <a:r>
              <a:rPr lang="en-US" i="1" dirty="0" smtClean="0">
                <a:latin typeface="+mj-lt"/>
              </a:rPr>
              <a:t>query;</a:t>
            </a:r>
            <a:endParaRPr lang="en-US" sz="24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7497" y="1351809"/>
            <a:ext cx="11257006" cy="369332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Displays the execution plan for a query statement without running the query.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38600" y="3692123"/>
            <a:ext cx="70804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>
                <a:solidFill>
                  <a:srgbClr val="444444"/>
                </a:solidFill>
                <a:latin typeface="+mj-lt"/>
              </a:rPr>
              <a:t>VERBOSE</a:t>
            </a:r>
          </a:p>
          <a:p>
            <a:pPr lvl="1" indent="-457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444444"/>
                </a:solidFill>
                <a:latin typeface="+mj-lt"/>
              </a:rPr>
              <a:t>Displays the full query plan instead of just a summary.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i="1" dirty="0">
                <a:solidFill>
                  <a:srgbClr val="444444"/>
                </a:solidFill>
                <a:latin typeface="+mj-lt"/>
              </a:rPr>
              <a:t>query</a:t>
            </a:r>
            <a:endParaRPr lang="en-US" altLang="en-US" sz="1600" b="1" dirty="0">
              <a:solidFill>
                <a:srgbClr val="444444"/>
              </a:solidFill>
              <a:latin typeface="+mj-lt"/>
            </a:endParaRPr>
          </a:p>
          <a:p>
            <a:pPr lvl="1" indent="-4572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444444"/>
                </a:solidFill>
                <a:latin typeface="+mj-lt"/>
              </a:rPr>
              <a:t>Query statement to explain</a:t>
            </a:r>
            <a:r>
              <a:rPr lang="en-US" altLang="en-US" sz="1600" dirty="0" smtClean="0">
                <a:solidFill>
                  <a:srgbClr val="444444"/>
                </a:solidFill>
                <a:latin typeface="+mj-lt"/>
              </a:rPr>
              <a:t>.</a:t>
            </a:r>
            <a:endParaRPr lang="en-US" altLang="en-US" sz="1600" dirty="0">
              <a:solidFill>
                <a:srgbClr val="444444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7902531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1962771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2885005"/>
            <a:ext cx="31139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SOFT DELETE 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vs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HARD DELETE</a:t>
            </a:r>
            <a:endParaRPr lang="en-US" sz="3200" b="1" dirty="0" smtClean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92612" y="2386695"/>
            <a:ext cx="803189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>
                <a:latin typeface="+mj-lt"/>
              </a:rPr>
              <a:t>SOFT DELETE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>
                <a:latin typeface="+mj-lt"/>
              </a:rPr>
              <a:t>Soft </a:t>
            </a:r>
            <a:r>
              <a:rPr lang="en-US" sz="2000" dirty="0">
                <a:latin typeface="+mj-lt"/>
              </a:rPr>
              <a:t>deletion means you don’t actually delete the record instead </a:t>
            </a:r>
            <a:r>
              <a:rPr lang="en-US" sz="2000" dirty="0" smtClean="0">
                <a:latin typeface="+mj-lt"/>
              </a:rPr>
              <a:t>you are marking the </a:t>
            </a:r>
            <a:r>
              <a:rPr lang="en-US" sz="2000" dirty="0">
                <a:latin typeface="+mj-lt"/>
              </a:rPr>
              <a:t>record as deleted</a:t>
            </a:r>
            <a:endParaRPr lang="en-US" altLang="en-US" sz="2000" dirty="0">
              <a:solidFill>
                <a:srgbClr val="0D0A0B"/>
              </a:solidFill>
              <a:latin typeface="+mj-lt"/>
              <a:cs typeface="Open Sans" panose="020B0606030504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92612" y="4210273"/>
            <a:ext cx="803189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>
                <a:latin typeface="+mj-lt"/>
              </a:rPr>
              <a:t>HARD DELETE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>
                <a:latin typeface="+mj-lt"/>
              </a:rPr>
              <a:t>Hard deletion means data </a:t>
            </a:r>
            <a:r>
              <a:rPr lang="en-US" sz="2000" dirty="0">
                <a:latin typeface="+mj-lt"/>
              </a:rPr>
              <a:t>is physically deleted from the database table.</a:t>
            </a:r>
            <a:endParaRPr lang="en-US" altLang="en-US" sz="2400" dirty="0">
              <a:solidFill>
                <a:srgbClr val="0D0A0B"/>
              </a:solidFill>
              <a:latin typeface="+mj-lt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397925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1962771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2885005"/>
            <a:ext cx="31139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UPDATE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vs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CASE</a:t>
            </a:r>
            <a:endParaRPr lang="en-US" sz="3200" b="1" dirty="0" smtClean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92612" y="1915509"/>
            <a:ext cx="80318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>
                <a:latin typeface="+mj-lt"/>
              </a:rPr>
              <a:t>UPDATE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>
                <a:latin typeface="+mj-lt"/>
              </a:rPr>
              <a:t>Update customer </a:t>
            </a:r>
            <a:r>
              <a:rPr lang="en-US" sz="2000" dirty="0">
                <a:latin typeface="+mj-lt"/>
              </a:rPr>
              <a:t>set </a:t>
            </a:r>
            <a:r>
              <a:rPr lang="en-US" sz="2000" dirty="0" err="1" smtClean="0">
                <a:latin typeface="+mj-lt"/>
              </a:rPr>
              <a:t>customer_name</a:t>
            </a:r>
            <a:r>
              <a:rPr lang="en-US" sz="2000" dirty="0" smtClean="0">
                <a:latin typeface="+mj-lt"/>
              </a:rPr>
              <a:t> = </a:t>
            </a:r>
            <a:r>
              <a:rPr lang="en-US" sz="2000" dirty="0">
                <a:latin typeface="+mj-lt"/>
              </a:rPr>
              <a:t>(</a:t>
            </a:r>
            <a:r>
              <a:rPr lang="en-US" sz="2000" dirty="0" smtClean="0">
                <a:latin typeface="+mj-lt"/>
              </a:rPr>
              <a:t>trim(upper(</a:t>
            </a:r>
            <a:r>
              <a:rPr lang="en-US" sz="2000" dirty="0" err="1" smtClean="0">
                <a:latin typeface="+mj-lt"/>
              </a:rPr>
              <a:t>customer_name</a:t>
            </a:r>
            <a:r>
              <a:rPr lang="en-US" sz="2000" dirty="0" smtClean="0">
                <a:latin typeface="+mj-lt"/>
              </a:rPr>
              <a:t>)) where </a:t>
            </a:r>
            <a:r>
              <a:rPr lang="en-US" sz="2000" dirty="0">
                <a:latin typeface="+mj-lt"/>
              </a:rPr>
              <a:t>(trim(upper(</a:t>
            </a:r>
            <a:r>
              <a:rPr lang="en-US" sz="2000" dirty="0" err="1">
                <a:latin typeface="+mj-lt"/>
              </a:rPr>
              <a:t>customer_name</a:t>
            </a:r>
            <a:r>
              <a:rPr lang="en-US" sz="2000" dirty="0">
                <a:latin typeface="+mj-lt"/>
              </a:rPr>
              <a:t>)) </a:t>
            </a:r>
            <a:r>
              <a:rPr lang="en-US" sz="2000" dirty="0" smtClean="0">
                <a:latin typeface="+mj-lt"/>
              </a:rPr>
              <a:t>&lt;&gt; </a:t>
            </a:r>
            <a:r>
              <a:rPr lang="en-US" sz="2000" dirty="0" err="1" smtClean="0">
                <a:latin typeface="+mj-lt"/>
              </a:rPr>
              <a:t>customer_name</a:t>
            </a:r>
            <a:endParaRPr lang="en-US" sz="2000" dirty="0" smtClean="0">
              <a:latin typeface="+mj-lt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en-US" sz="2000" dirty="0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Every updated row is actually a soft delete and an insert. So updating every row will increase the storage size of the table</a:t>
            </a:r>
            <a:endParaRPr lang="en-US" altLang="en-US" sz="2000" dirty="0">
              <a:solidFill>
                <a:srgbClr val="0D0A0B"/>
              </a:solidFill>
              <a:latin typeface="+mj-lt"/>
              <a:cs typeface="Open Sans" panose="020B0606030504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92612" y="4210273"/>
            <a:ext cx="803189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>
                <a:latin typeface="+mj-lt"/>
              </a:rPr>
              <a:t>CASE STATEMENT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dirty="0" smtClean="0">
                <a:latin typeface="+mj-lt"/>
              </a:rPr>
              <a:t>Instead you can use the case statements while creating such tables  </a:t>
            </a:r>
            <a:endParaRPr lang="en-US" altLang="en-US" sz="2400" dirty="0">
              <a:solidFill>
                <a:srgbClr val="0D0A0B"/>
              </a:solidFill>
              <a:latin typeface="+mj-lt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37881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1962771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293923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VACCUM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06115" y="1962771"/>
            <a:ext cx="8031891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b="1" dirty="0" smtClean="0">
                <a:latin typeface="+mj-lt"/>
              </a:rPr>
              <a:t>SYNTAX</a:t>
            </a: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altLang="en-US" sz="2000" dirty="0">
                <a:solidFill>
                  <a:srgbClr val="0D0A0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VACUUM </a:t>
            </a:r>
            <a:r>
              <a:rPr lang="en-US" altLang="en-US" sz="2000" dirty="0" smtClean="0">
                <a:solidFill>
                  <a:srgbClr val="0D0A0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 </a:t>
            </a:r>
            <a:r>
              <a:rPr lang="en-US" altLang="en-US" sz="2000" b="1" i="1" dirty="0">
                <a:solidFill>
                  <a:srgbClr val="0D0A0B"/>
                </a:solidFill>
                <a:latin typeface="Arial Unicode MS"/>
                <a:cs typeface="Courier New" panose="02070309020205020404" pitchFamily="49" charset="0"/>
              </a:rPr>
              <a:t>table</a:t>
            </a:r>
            <a:r>
              <a:rPr lang="en-US" altLang="en-US" sz="2000" dirty="0">
                <a:solidFill>
                  <a:srgbClr val="0D0A0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]</a:t>
            </a:r>
            <a:r>
              <a:rPr lang="en-US" altLang="en-US" sz="2800" dirty="0"/>
              <a:t> </a:t>
            </a:r>
            <a:endParaRPr lang="en-US" altLang="en-US" sz="4400" dirty="0">
              <a:latin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15266" y="3441970"/>
            <a:ext cx="803189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b="1" dirty="0" smtClean="0">
                <a:latin typeface="+mj-lt"/>
              </a:rPr>
              <a:t>USE</a:t>
            </a:r>
          </a:p>
          <a:p>
            <a:pPr marL="285750" indent="-285750" algn="ctr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R</a:t>
            </a:r>
            <a:r>
              <a:rPr lang="en-US" sz="2000" dirty="0" smtClean="0">
                <a:latin typeface="+mj-lt"/>
              </a:rPr>
              <a:t>eclaims </a:t>
            </a:r>
            <a:r>
              <a:rPr lang="en-US" sz="2000" dirty="0">
                <a:latin typeface="+mj-lt"/>
              </a:rPr>
              <a:t>disk space occupied by rows that were marked for deletion by previous UPDATE and DELETE operations</a:t>
            </a:r>
            <a:r>
              <a:rPr lang="en-US" sz="2000" dirty="0" smtClean="0">
                <a:latin typeface="+mj-lt"/>
              </a:rPr>
              <a:t>.</a:t>
            </a:r>
          </a:p>
          <a:p>
            <a:pPr marL="285750" indent="-285750" algn="ctr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 </a:t>
            </a:r>
            <a:r>
              <a:rPr lang="en-US" sz="2000" dirty="0" smtClean="0">
                <a:latin typeface="+mj-lt"/>
              </a:rPr>
              <a:t>Compacts </a:t>
            </a:r>
            <a:r>
              <a:rPr lang="en-US" sz="2000" dirty="0">
                <a:latin typeface="+mj-lt"/>
              </a:rPr>
              <a:t>the table to free up the consumed </a:t>
            </a:r>
            <a:r>
              <a:rPr lang="en-US" sz="2000" dirty="0" smtClean="0">
                <a:latin typeface="+mj-lt"/>
              </a:rPr>
              <a:t>space</a:t>
            </a:r>
          </a:p>
          <a:p>
            <a:pPr marL="285750" indent="-285750" algn="ctr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000" dirty="0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Use it on tables which you are updating and deleting on a regular basis</a:t>
            </a:r>
            <a:endParaRPr lang="en-US" altLang="en-US" sz="2000" dirty="0">
              <a:solidFill>
                <a:srgbClr val="0D0A0B"/>
              </a:solidFill>
              <a:latin typeface="+mj-lt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636727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1962771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2885005"/>
            <a:ext cx="31139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TRUNCATE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VS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DELETE</a:t>
            </a:r>
            <a:endParaRPr lang="en-US" sz="3200" b="1" dirty="0" smtClean="0">
              <a:solidFill>
                <a:schemeClr val="accent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494904" y="2007841"/>
            <a:ext cx="8031891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T</a:t>
            </a:r>
            <a:r>
              <a:rPr lang="en-US" sz="2000" dirty="0" smtClean="0">
                <a:latin typeface="+mj-lt"/>
              </a:rPr>
              <a:t>he </a:t>
            </a:r>
            <a:r>
              <a:rPr lang="en-US" sz="2000" dirty="0">
                <a:latin typeface="+mj-lt"/>
              </a:rPr>
              <a:t>TRUNCATE statement is typically far more efficient than using the DELETE statement with no WHERE clause to empty the </a:t>
            </a:r>
            <a:r>
              <a:rPr lang="en-US" sz="2000" dirty="0" smtClean="0">
                <a:latin typeface="+mj-lt"/>
              </a:rPr>
              <a:t>table</a:t>
            </a:r>
          </a:p>
          <a:p>
            <a:pPr marL="285750" indent="-28575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latin typeface="+mj-lt"/>
              </a:rPr>
              <a:t>TRUNCATE requires fewer resources and less logging </a:t>
            </a:r>
            <a:r>
              <a:rPr lang="en-US" sz="2000" dirty="0" smtClean="0">
                <a:latin typeface="+mj-lt"/>
              </a:rPr>
              <a:t>overhead</a:t>
            </a:r>
          </a:p>
          <a:p>
            <a:pPr marL="285750" indent="-28575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000" dirty="0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Instead of creating table each time try to use truncate as it will keep the table structure and properties intact</a:t>
            </a:r>
          </a:p>
          <a:p>
            <a:pPr marL="285750" indent="-285750" algn="ctr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000" dirty="0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Truncate frees up space and impossible to rollback</a:t>
            </a:r>
            <a:endParaRPr lang="en-US" altLang="en-US" sz="2000" dirty="0">
              <a:solidFill>
                <a:srgbClr val="0D0A0B"/>
              </a:solidFill>
              <a:latin typeface="+mj-lt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4898278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1962771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2885005"/>
            <a:ext cx="31139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STRING</a:t>
            </a:r>
          </a:p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FUNCTIONS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678196" y="1685984"/>
            <a:ext cx="803189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b="1" dirty="0" smtClean="0">
                <a:latin typeface="+mj-lt"/>
              </a:rPr>
              <a:t>Pattern Matching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+mj-lt"/>
              </a:rPr>
              <a:t>Whenever possible use LIKE statements in place of REGEX expressions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000" dirty="0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Do not use ‘Similar To’ statements, instead use Like and Regex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000" dirty="0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Avoid unnecessary string operations such as replace, upper, lower </a:t>
            </a:r>
            <a:r>
              <a:rPr lang="en-US" altLang="en-US" sz="2000" dirty="0" err="1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etc</a:t>
            </a:r>
            <a:endParaRPr lang="en-US" altLang="en-US" sz="2000" dirty="0" smtClean="0">
              <a:solidFill>
                <a:srgbClr val="0D0A0B"/>
              </a:solidFill>
              <a:latin typeface="+mj-lt"/>
              <a:cs typeface="Open Sans" panose="020B0606030504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78195" y="3771219"/>
            <a:ext cx="80318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b="1" dirty="0" smtClean="0">
                <a:latin typeface="+mj-lt"/>
              </a:rPr>
              <a:t>String Operations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+mj-lt"/>
              </a:rPr>
              <a:t>Use trim instead of replace whenever possible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000" dirty="0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Avoid unnecessary String columns. For </a:t>
            </a:r>
            <a:r>
              <a:rPr lang="en-US" altLang="en-US" sz="2000" dirty="0" err="1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eg</a:t>
            </a:r>
            <a:r>
              <a:rPr lang="en-US" altLang="en-US" sz="2000" dirty="0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. Use date formats instead of string for dates</a:t>
            </a:r>
          </a:p>
        </p:txBody>
      </p:sp>
    </p:spTree>
    <p:extLst>
      <p:ext uri="{BB962C8B-B14F-4D97-AF65-F5344CB8AC3E}">
        <p14:creationId xmlns:p14="http://schemas.microsoft.com/office/powerpoint/2010/main" val="352544671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1962771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293923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JOINS</a:t>
            </a:r>
            <a:endParaRPr lang="en-US" sz="3200" b="1" dirty="0" smtClean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78196" y="1685984"/>
            <a:ext cx="8031891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b="1" dirty="0" smtClean="0">
                <a:latin typeface="+mj-lt"/>
              </a:rPr>
              <a:t>Syntax</a:t>
            </a:r>
          </a:p>
          <a:p>
            <a:pPr algn="ctr">
              <a:lnSpc>
                <a:spcPct val="150000"/>
              </a:lnSpc>
            </a:pPr>
            <a:r>
              <a:rPr lang="en-US" sz="2000" dirty="0" smtClean="0"/>
              <a:t>SELECT </a:t>
            </a:r>
            <a:r>
              <a:rPr lang="en-US" sz="2000" dirty="0"/>
              <a:t>	</a:t>
            </a:r>
            <a:r>
              <a:rPr lang="en-US" sz="2000" dirty="0" err="1"/>
              <a:t>a.order_line</a:t>
            </a:r>
            <a:r>
              <a:rPr lang="en-US" sz="2000" dirty="0"/>
              <a:t> </a:t>
            </a:r>
            <a:r>
              <a:rPr lang="en-US" sz="2000" dirty="0" smtClean="0"/>
              <a:t>,   </a:t>
            </a:r>
            <a:r>
              <a:rPr lang="en-US" sz="2000" dirty="0" err="1" smtClean="0"/>
              <a:t>a.product_id</a:t>
            </a:r>
            <a:r>
              <a:rPr lang="en-US" sz="2000" dirty="0" smtClean="0"/>
              <a:t>,   </a:t>
            </a:r>
            <a:r>
              <a:rPr lang="en-US" sz="2000" dirty="0" err="1" smtClean="0"/>
              <a:t>b.customer_name</a:t>
            </a:r>
            <a:r>
              <a:rPr lang="en-US" sz="2000" dirty="0" smtClean="0"/>
              <a:t>,   </a:t>
            </a:r>
            <a:r>
              <a:rPr lang="en-US" sz="2000" dirty="0" err="1" smtClean="0"/>
              <a:t>b.age</a:t>
            </a:r>
            <a:endParaRPr lang="en-US" sz="2000" dirty="0"/>
          </a:p>
          <a:p>
            <a:pPr algn="ctr">
              <a:lnSpc>
                <a:spcPct val="150000"/>
              </a:lnSpc>
            </a:pPr>
            <a:r>
              <a:rPr lang="en-US" sz="2000" dirty="0"/>
              <a:t>FROM sales_2015 AS a </a:t>
            </a:r>
            <a:r>
              <a:rPr lang="en-US" sz="2000" dirty="0" smtClean="0"/>
              <a:t> LEFT </a:t>
            </a:r>
            <a:r>
              <a:rPr lang="en-US" sz="2000" dirty="0"/>
              <a:t>JOIN customer_20_60 AS b </a:t>
            </a:r>
          </a:p>
          <a:p>
            <a:pPr algn="ctr">
              <a:lnSpc>
                <a:spcPct val="150000"/>
              </a:lnSpc>
            </a:pPr>
            <a:r>
              <a:rPr lang="en-US" sz="2000" dirty="0"/>
              <a:t>ON </a:t>
            </a:r>
            <a:r>
              <a:rPr lang="en-US" sz="2000" dirty="0" err="1"/>
              <a:t>a.customer_id</a:t>
            </a:r>
            <a:r>
              <a:rPr lang="en-US" sz="2000" dirty="0"/>
              <a:t> = </a:t>
            </a:r>
            <a:r>
              <a:rPr lang="en-US" sz="2000" dirty="0" err="1"/>
              <a:t>b.customer_id</a:t>
            </a:r>
            <a:r>
              <a:rPr lang="en-US" sz="2000" dirty="0"/>
              <a:t> </a:t>
            </a:r>
          </a:p>
          <a:p>
            <a:pPr algn="ctr">
              <a:lnSpc>
                <a:spcPct val="150000"/>
              </a:lnSpc>
            </a:pPr>
            <a:r>
              <a:rPr lang="en-US" sz="2000" dirty="0"/>
              <a:t>ORDER BY </a:t>
            </a:r>
            <a:r>
              <a:rPr lang="en-US" sz="2000" dirty="0" err="1"/>
              <a:t>customer_id</a:t>
            </a:r>
            <a:r>
              <a:rPr lang="en-US" sz="2000" dirty="0" smtClean="0"/>
              <a:t>;</a:t>
            </a:r>
            <a:endParaRPr lang="en-US" sz="2000" dirty="0"/>
          </a:p>
        </p:txBody>
      </p:sp>
      <p:sp>
        <p:nvSpPr>
          <p:cNvPr id="11" name="TextBox 10"/>
          <p:cNvSpPr txBox="1"/>
          <p:nvPr/>
        </p:nvSpPr>
        <p:spPr>
          <a:xfrm>
            <a:off x="3678195" y="4253132"/>
            <a:ext cx="803189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000" b="1" dirty="0" smtClean="0">
                <a:latin typeface="+mj-lt"/>
              </a:rPr>
              <a:t>Best Practices</a:t>
            </a:r>
          </a:p>
          <a:p>
            <a:pPr marL="342900" indent="-342900" algn="ctr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sz="2000" dirty="0" smtClean="0">
                <a:latin typeface="+mj-lt"/>
              </a:rPr>
              <a:t>Use subqueries to select only the required fields from the tables</a:t>
            </a:r>
          </a:p>
          <a:p>
            <a:pPr marL="342900" indent="-342900" algn="ctr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US" altLang="en-US" sz="2000" dirty="0" smtClean="0">
                <a:solidFill>
                  <a:srgbClr val="0D0A0B"/>
                </a:solidFill>
                <a:latin typeface="+mj-lt"/>
                <a:cs typeface="Open Sans" panose="020B0606030504020204" pitchFamily="34" charset="0"/>
              </a:rPr>
              <a:t>Avoid one to many joins by mentioning Group by clause on the matching fields</a:t>
            </a:r>
          </a:p>
        </p:txBody>
      </p:sp>
    </p:spTree>
    <p:extLst>
      <p:ext uri="{BB962C8B-B14F-4D97-AF65-F5344CB8AC3E}">
        <p14:creationId xmlns:p14="http://schemas.microsoft.com/office/powerpoint/2010/main" val="16716451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586733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625498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>
                <a:solidFill>
                  <a:schemeClr val="accent1"/>
                </a:solidFill>
              </a:rPr>
              <a:t>SCHEMAS</a:t>
            </a:r>
            <a:endParaRPr lang="en-US" sz="3200" b="1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92612" y="2794501"/>
            <a:ext cx="8031891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dirty="0">
                <a:latin typeface="+mj-lt"/>
              </a:rPr>
              <a:t>To allow many users to use one database without interfering with each other</a:t>
            </a:r>
            <a:r>
              <a:rPr lang="en-US" sz="2400" dirty="0" smtClean="0">
                <a:latin typeface="+mj-lt"/>
              </a:rPr>
              <a:t>.</a:t>
            </a:r>
            <a:endParaRPr lang="en-US" sz="2400" dirty="0">
              <a:latin typeface="+mj-lt"/>
            </a:endParaRP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dirty="0">
                <a:latin typeface="+mj-lt"/>
              </a:rPr>
              <a:t>To organize database objects into logical groups to make them more manageable</a:t>
            </a:r>
            <a:r>
              <a:rPr lang="en-US" sz="2400" dirty="0" smtClean="0">
                <a:latin typeface="+mj-lt"/>
              </a:rPr>
              <a:t>.</a:t>
            </a:r>
            <a:endParaRPr lang="en-US" sz="2400" dirty="0">
              <a:latin typeface="+mj-lt"/>
            </a:endParaRP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400" dirty="0">
                <a:latin typeface="+mj-lt"/>
              </a:rPr>
              <a:t>Third-party applications can be put into separate schemas so they do not collide with the names of other objects.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497" y="1351809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 </a:t>
            </a:r>
            <a:r>
              <a:rPr lang="en-US" i="1" dirty="0"/>
              <a:t>schema</a:t>
            </a:r>
            <a:r>
              <a:rPr lang="en-US" dirty="0"/>
              <a:t> is a collection of database objects </a:t>
            </a:r>
            <a:r>
              <a:rPr lang="en-US" dirty="0" smtClean="0"/>
              <a:t>associated </a:t>
            </a:r>
            <a:r>
              <a:rPr lang="en-US" dirty="0"/>
              <a:t>with one particular database</a:t>
            </a:r>
            <a:r>
              <a:rPr lang="en-US" dirty="0" smtClean="0"/>
              <a:t>.</a:t>
            </a:r>
          </a:p>
          <a:p>
            <a:pPr algn="ctr"/>
            <a:r>
              <a:rPr lang="en-US" dirty="0"/>
              <a:t>You may have one or multiple schemas in a database.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7083</TotalTime>
  <Words>408</Words>
  <Application>Microsoft Office PowerPoint</Application>
  <PresentationFormat>Widescreen</PresentationFormat>
  <Paragraphs>84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Calibri</vt:lpstr>
      <vt:lpstr>Century Gothic</vt:lpstr>
      <vt:lpstr>Wingdings</vt:lpstr>
      <vt:lpstr>Arial</vt:lpstr>
      <vt:lpstr>Calibri Light</vt:lpstr>
      <vt:lpstr>Arial Unicode MS</vt:lpstr>
      <vt:lpstr>Courier New</vt:lpstr>
      <vt:lpstr>Open Sans</vt:lpstr>
      <vt:lpstr>Template</vt:lpstr>
      <vt:lpstr>Custom Design</vt:lpstr>
      <vt:lpstr>PowerPoint Presentation</vt:lpstr>
      <vt:lpstr>Best Practices</vt:lpstr>
      <vt:lpstr>Best Practices</vt:lpstr>
      <vt:lpstr>Best Practices</vt:lpstr>
      <vt:lpstr>Best Practices</vt:lpstr>
      <vt:lpstr>Best Practices</vt:lpstr>
      <vt:lpstr>Best Practices</vt:lpstr>
      <vt:lpstr>Best Practices</vt:lpstr>
      <vt:lpstr>Best Practices</vt:lpstr>
      <vt:lpstr>Best Practices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102</cp:revision>
  <dcterms:created xsi:type="dcterms:W3CDTF">2018-09-26T08:50:40Z</dcterms:created>
  <dcterms:modified xsi:type="dcterms:W3CDTF">2019-01-02T08:35:48Z</dcterms:modified>
</cp:coreProperties>
</file>